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258" r:id="rId3"/>
    <p:sldId id="270" r:id="rId4"/>
    <p:sldId id="314" r:id="rId5"/>
    <p:sldId id="312" r:id="rId6"/>
    <p:sldId id="260" r:id="rId7"/>
    <p:sldId id="321" r:id="rId8"/>
    <p:sldId id="277" r:id="rId9"/>
    <p:sldId id="263" r:id="rId10"/>
    <p:sldId id="313" r:id="rId11"/>
    <p:sldId id="319" r:id="rId12"/>
    <p:sldId id="320" r:id="rId13"/>
    <p:sldId id="289" r:id="rId14"/>
    <p:sldId id="316" r:id="rId15"/>
    <p:sldId id="333" r:id="rId16"/>
    <p:sldId id="322" r:id="rId17"/>
    <p:sldId id="317" r:id="rId18"/>
    <p:sldId id="287" r:id="rId19"/>
    <p:sldId id="267" r:id="rId20"/>
    <p:sldId id="278" r:id="rId21"/>
    <p:sldId id="331" r:id="rId22"/>
    <p:sldId id="279" r:id="rId23"/>
    <p:sldId id="327" r:id="rId24"/>
    <p:sldId id="326" r:id="rId25"/>
    <p:sldId id="271" r:id="rId26"/>
    <p:sldId id="328" r:id="rId27"/>
    <p:sldId id="266" r:id="rId28"/>
    <p:sldId id="281" r:id="rId29"/>
    <p:sldId id="330" r:id="rId30"/>
    <p:sldId id="332" r:id="rId31"/>
    <p:sldId id="335" r:id="rId32"/>
    <p:sldId id="334" r:id="rId33"/>
    <p:sldId id="292" r:id="rId34"/>
  </p:sldIdLst>
  <p:sldSz cx="9144000" cy="5143500" type="screen16x9"/>
  <p:notesSz cx="6858000" cy="9144000"/>
  <p:embeddedFontLst>
    <p:embeddedFont>
      <p:font typeface="Oswald" panose="020B0604020202020204" charset="0"/>
      <p:regular r:id="rId36"/>
      <p:bold r:id="rId37"/>
    </p:embeddedFont>
    <p:embeddedFont>
      <p:font typeface="Raleway" panose="020B0003030101060003" pitchFamily="34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180541-6DE4-410D-9186-E6CD7203F921}">
  <a:tblStyle styleId="{8E180541-6DE4-410D-9186-E6CD7203F9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06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33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694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885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137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801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c1997cbfd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c1997cbfd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916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174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510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c1997cbfd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c1997cbfd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165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c1997cb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c1997cb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c1997cb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c1997cb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467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157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346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46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8c1997cb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8c1997cb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35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90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97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c1997cbfd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c1997cbfd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18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>
            <a:spLocks noGrp="1"/>
          </p:cNvSpPr>
          <p:nvPr>
            <p:ph type="subTitle" idx="1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ubTitle" idx="3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subTitle" idx="5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subTitle" idx="7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1"/>
          <p:cNvSpPr txBox="1">
            <a:spLocks noGrp="1"/>
          </p:cNvSpPr>
          <p:nvPr>
            <p:ph type="subTitle" idx="9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1"/>
          <p:cNvSpPr txBox="1">
            <a:spLocks noGrp="1"/>
          </p:cNvSpPr>
          <p:nvPr>
            <p:ph type="subTitle" idx="14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22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4" name="Google Shape;464;p22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2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2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</a:t>
            </a:r>
            <a:endParaRPr dirty="0"/>
          </a:p>
        </p:txBody>
      </p:sp>
      <p:sp>
        <p:nvSpPr>
          <p:cNvPr id="514" name="Google Shape;514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35BE3-98BF-45B1-98BD-A1CB9D1C4DAF}"/>
              </a:ext>
            </a:extLst>
          </p:cNvPr>
          <p:cNvSpPr txBox="1"/>
          <p:nvPr/>
        </p:nvSpPr>
        <p:spPr>
          <a:xfrm>
            <a:off x="338951" y="3357824"/>
            <a:ext cx="2248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Presentation By Ali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Asnaashari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Oswa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FD453-FB3F-45FB-8B68-63A0C730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3" y="687570"/>
            <a:ext cx="5557283" cy="31259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A2AFA-1F13-494E-8FEE-26E68A4B8CE3}"/>
              </a:ext>
            </a:extLst>
          </p:cNvPr>
          <p:cNvSpPr txBox="1"/>
          <p:nvPr/>
        </p:nvSpPr>
        <p:spPr>
          <a:xfrm>
            <a:off x="439479" y="85060"/>
            <a:ext cx="272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Learning Path</a:t>
            </a:r>
          </a:p>
        </p:txBody>
      </p:sp>
    </p:spTree>
    <p:extLst>
      <p:ext uri="{BB962C8B-B14F-4D97-AF65-F5344CB8AC3E}">
        <p14:creationId xmlns:p14="http://schemas.microsoft.com/office/powerpoint/2010/main" val="3338438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69BA2-BFFC-4AFB-8C84-C203C1E2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80" y="1314449"/>
            <a:ext cx="4274288" cy="24042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3">
                <a:lumMod val="75000"/>
              </a:schemeClr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9D2292-F11E-4A4B-AE92-F98D0ECFB9F7}"/>
              </a:ext>
            </a:extLst>
          </p:cNvPr>
          <p:cNvSpPr txBox="1"/>
          <p:nvPr/>
        </p:nvSpPr>
        <p:spPr>
          <a:xfrm>
            <a:off x="2693580" y="538716"/>
            <a:ext cx="42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Oswald" panose="020B0604020202020204" charset="0"/>
              </a:rPr>
              <a:t>APPS BUILT BY REACTNATIVE</a:t>
            </a:r>
          </a:p>
        </p:txBody>
      </p:sp>
    </p:spTree>
    <p:extLst>
      <p:ext uri="{BB962C8B-B14F-4D97-AF65-F5344CB8AC3E}">
        <p14:creationId xmlns:p14="http://schemas.microsoft.com/office/powerpoint/2010/main" val="278788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9D2292-F11E-4A4B-AE92-F98D0ECFB9F7}"/>
              </a:ext>
            </a:extLst>
          </p:cNvPr>
          <p:cNvSpPr txBox="1"/>
          <p:nvPr/>
        </p:nvSpPr>
        <p:spPr>
          <a:xfrm>
            <a:off x="2920409" y="510363"/>
            <a:ext cx="427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APPS BUILT BY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8C411-0603-4B6C-96C5-7EF69A50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09" y="1253757"/>
            <a:ext cx="3941135" cy="2216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1874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0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03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520" name="Google Shape;1520;p60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Dart Language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1521" name="Google Shape;1521;p60"/>
          <p:cNvGrpSpPr/>
          <p:nvPr/>
        </p:nvGrpSpPr>
        <p:grpSpPr>
          <a:xfrm>
            <a:off x="6846072" y="1383073"/>
            <a:ext cx="1828998" cy="2405007"/>
            <a:chOff x="1809575" y="238125"/>
            <a:chExt cx="3981275" cy="5219200"/>
          </a:xfrm>
        </p:grpSpPr>
        <p:sp>
          <p:nvSpPr>
            <p:cNvPr id="1522" name="Google Shape;1522;p60"/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"/>
          <p:cNvSpPr txBox="1">
            <a:spLocks noGrp="1"/>
          </p:cNvSpPr>
          <p:nvPr>
            <p:ph type="title"/>
          </p:nvPr>
        </p:nvSpPr>
        <p:spPr>
          <a:xfrm>
            <a:off x="4776668" y="956930"/>
            <a:ext cx="3181800" cy="5863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 </a:t>
            </a:r>
            <a:r>
              <a:rPr lang="en-US" dirty="0" err="1"/>
              <a:t>dart.dev</a:t>
            </a:r>
            <a:endParaRPr dirty="0"/>
          </a:p>
        </p:txBody>
      </p:sp>
      <p:sp>
        <p:nvSpPr>
          <p:cNvPr id="769" name="Google Shape;769;p32"/>
          <p:cNvSpPr txBox="1">
            <a:spLocks noGrp="1"/>
          </p:cNvSpPr>
          <p:nvPr>
            <p:ph type="body" idx="1"/>
          </p:nvPr>
        </p:nvSpPr>
        <p:spPr>
          <a:xfrm>
            <a:off x="4882992" y="1543244"/>
            <a:ext cx="4261007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/>
              <a:t>Short History</a:t>
            </a:r>
            <a:endParaRPr lang="fa-I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/>
              <a:t>Optimized for 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285750" indent="-285750">
              <a:buSzPts val="1100"/>
              <a:buFont typeface="Wingdings" panose="05000000000000000000" pitchFamily="2" charset="2"/>
              <a:buChar char="ü"/>
            </a:pPr>
            <a:r>
              <a:rPr lang="en-US" dirty="0"/>
              <a:t>Productive development</a:t>
            </a:r>
          </a:p>
          <a:p>
            <a:pPr marL="285750" indent="-285750">
              <a:buSzPts val="1100"/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/>
              <a:t>Fast on all platforms</a:t>
            </a:r>
          </a:p>
        </p:txBody>
      </p:sp>
      <p:sp>
        <p:nvSpPr>
          <p:cNvPr id="774" name="Google Shape;774;p32"/>
          <p:cNvSpPr txBox="1"/>
          <p:nvPr/>
        </p:nvSpPr>
        <p:spPr>
          <a:xfrm>
            <a:off x="1487400" y="372882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Dart Logo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5" name="Google Shape;775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76" name="Google Shape;776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82" name="Google Shape;782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614EB79-9863-42B1-9A55-919A8FBC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37" y="1492544"/>
            <a:ext cx="1905000" cy="1905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9648987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0F570C-A1D3-4D57-88A1-29A90ECD782D}"/>
              </a:ext>
            </a:extLst>
          </p:cNvPr>
          <p:cNvSpPr txBox="1"/>
          <p:nvPr/>
        </p:nvSpPr>
        <p:spPr>
          <a:xfrm>
            <a:off x="382772" y="124614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Dart Package &amp; install</a:t>
            </a:r>
          </a:p>
        </p:txBody>
      </p:sp>
      <p:pic>
        <p:nvPicPr>
          <p:cNvPr id="4" name="Record_2020_12_28_12_59_42_362">
            <a:hlinkClick r:id="" action="ppaction://media"/>
            <a:extLst>
              <a:ext uri="{FF2B5EF4-FFF2-40B4-BE49-F238E27FC236}">
                <a16:creationId xmlns:a16="http://schemas.microsoft.com/office/drawing/2014/main" id="{795E08E1-5D9C-40FA-96A7-C363239C5C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210" y="654788"/>
            <a:ext cx="7513674" cy="42264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7112998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2C663-D7C1-42E0-BE01-0AC5BEE4F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625" y="696987"/>
            <a:ext cx="4899337" cy="40566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60A783-C9D6-40CE-A5D9-B24C585BB7F4}"/>
              </a:ext>
            </a:extLst>
          </p:cNvPr>
          <p:cNvSpPr txBox="1"/>
          <p:nvPr/>
        </p:nvSpPr>
        <p:spPr>
          <a:xfrm>
            <a:off x="155944" y="56707"/>
            <a:ext cx="324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Oswald" panose="020B0604020202020204" charset="0"/>
              </a:rPr>
              <a:t>Add dependency to project</a:t>
            </a:r>
          </a:p>
        </p:txBody>
      </p:sp>
    </p:spTree>
    <p:extLst>
      <p:ext uri="{BB962C8B-B14F-4D97-AF65-F5344CB8AC3E}">
        <p14:creationId xmlns:p14="http://schemas.microsoft.com/office/powerpoint/2010/main" val="1595682394"/>
      </p:ext>
    </p:extLst>
  </p:cSld>
  <p:clrMapOvr>
    <a:masterClrMapping/>
  </p:clrMapOvr>
  <p:transition spd="slow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4247-29C1-43CF-B006-7AE31357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“Dart is a client-optimized language for fast apps on any platform “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139C0-3A9D-4E55-8C06-7D530A00E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45" y="3107807"/>
            <a:ext cx="2806109" cy="5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8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04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451" name="Google Shape;1451;p58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/>
                </a:solidFill>
              </a:rPr>
              <a:t>Get Start</a:t>
            </a:r>
            <a:endParaRPr sz="3200" dirty="0">
              <a:solidFill>
                <a:schemeClr val="accent5"/>
              </a:solidFill>
            </a:endParaRPr>
          </a:p>
        </p:txBody>
      </p:sp>
      <p:grpSp>
        <p:nvGrpSpPr>
          <p:cNvPr id="1452" name="Google Shape;1452;p58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1453" name="Google Shape;1453;p58"/>
            <p:cNvSpPr/>
            <p:nvPr/>
          </p:nvSpPr>
          <p:spPr>
            <a:xfrm>
              <a:off x="1435250" y="2929250"/>
              <a:ext cx="3180475" cy="2283425"/>
            </a:xfrm>
            <a:custGeom>
              <a:avLst/>
              <a:gdLst/>
              <a:ahLst/>
              <a:cxnLst/>
              <a:rect l="l" t="t" r="r" b="b"/>
              <a:pathLst>
                <a:path w="127219" h="91337" extrusionOk="0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1484200" y="4046475"/>
              <a:ext cx="472200" cy="456100"/>
            </a:xfrm>
            <a:custGeom>
              <a:avLst/>
              <a:gdLst/>
              <a:ahLst/>
              <a:cxnLst/>
              <a:rect l="l" t="t" r="r" b="b"/>
              <a:pathLst>
                <a:path w="18888" h="18244" extrusionOk="0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1891950" y="3557800"/>
              <a:ext cx="512950" cy="496250"/>
            </a:xfrm>
            <a:custGeom>
              <a:avLst/>
              <a:gdLst/>
              <a:ahLst/>
              <a:cxnLst/>
              <a:rect l="l" t="t" r="r" b="b"/>
              <a:pathLst>
                <a:path w="20518" h="19850" extrusionOk="0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4615700" y="3663200"/>
              <a:ext cx="1549475" cy="1549475"/>
            </a:xfrm>
            <a:custGeom>
              <a:avLst/>
              <a:gdLst/>
              <a:ahLst/>
              <a:cxnLst/>
              <a:rect l="l" t="t" r="r" b="b"/>
              <a:pathLst>
                <a:path w="61979" h="61979" extrusionOk="0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3310900" y="4886450"/>
              <a:ext cx="1304825" cy="326225"/>
            </a:xfrm>
            <a:custGeom>
              <a:avLst/>
              <a:gdLst/>
              <a:ahLst/>
              <a:cxnLst/>
              <a:rect l="l" t="t" r="r" b="b"/>
              <a:pathLst>
                <a:path w="52193" h="13049" extrusionOk="0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2413850" y="2684600"/>
              <a:ext cx="489325" cy="733550"/>
            </a:xfrm>
            <a:custGeom>
              <a:avLst/>
              <a:gdLst/>
              <a:ahLst/>
              <a:cxnLst/>
              <a:rect l="l" t="t" r="r" b="b"/>
              <a:pathLst>
                <a:path w="19573" h="29342" extrusionOk="0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2576950" y="2684600"/>
              <a:ext cx="326225" cy="570875"/>
            </a:xfrm>
            <a:custGeom>
              <a:avLst/>
              <a:gdLst/>
              <a:ahLst/>
              <a:cxnLst/>
              <a:rect l="l" t="t" r="r" b="b"/>
              <a:pathLst>
                <a:path w="13049" h="22835" extrusionOk="0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1924550" y="4030175"/>
              <a:ext cx="2691175" cy="856300"/>
            </a:xfrm>
            <a:custGeom>
              <a:avLst/>
              <a:gdLst/>
              <a:ahLst/>
              <a:cxnLst/>
              <a:rect l="l" t="t" r="r" b="b"/>
              <a:pathLst>
                <a:path w="107647" h="34252" extrusionOk="0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3963300" y="3581650"/>
              <a:ext cx="652425" cy="1060175"/>
            </a:xfrm>
            <a:custGeom>
              <a:avLst/>
              <a:gdLst/>
              <a:ahLst/>
              <a:cxnLst/>
              <a:rect l="l" t="t" r="r" b="b"/>
              <a:pathLst>
                <a:path w="26097" h="42407" extrusionOk="0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5186550" y="415250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3555550" y="482750"/>
              <a:ext cx="2609625" cy="2772725"/>
            </a:xfrm>
            <a:custGeom>
              <a:avLst/>
              <a:gdLst/>
              <a:ahLst/>
              <a:cxnLst/>
              <a:rect l="l" t="t" r="r" b="b"/>
              <a:pathLst>
                <a:path w="104385" h="110909" extrusionOk="0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388175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289500" y="105360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49419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3881750" y="13798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8"/>
            <p:cNvSpPr/>
            <p:nvPr/>
          </p:nvSpPr>
          <p:spPr>
            <a:xfrm>
              <a:off x="4289500" y="1379800"/>
              <a:ext cx="244675" cy="163125"/>
            </a:xfrm>
            <a:custGeom>
              <a:avLst/>
              <a:gdLst/>
              <a:ahLst/>
              <a:cxnLst/>
              <a:rect l="l" t="t" r="r" b="b"/>
              <a:pathLst>
                <a:path w="978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4697250" y="1379800"/>
              <a:ext cx="897075" cy="163125"/>
            </a:xfrm>
            <a:custGeom>
              <a:avLst/>
              <a:gdLst/>
              <a:ahLst/>
              <a:cxnLst/>
              <a:rect l="l" t="t" r="r" b="b"/>
              <a:pathLst>
                <a:path w="3588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388175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289500" y="1706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510500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388175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289500" y="2032200"/>
              <a:ext cx="1141725" cy="163125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559430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38817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289500" y="2358400"/>
              <a:ext cx="733975" cy="163125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51865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2413850" y="2358400"/>
              <a:ext cx="652425" cy="733975"/>
            </a:xfrm>
            <a:custGeom>
              <a:avLst/>
              <a:gdLst/>
              <a:ahLst/>
              <a:cxnLst/>
              <a:rect l="l" t="t" r="r" b="b"/>
              <a:pathLst>
                <a:path w="26097" h="29359" extrusionOk="0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2413850" y="2032200"/>
              <a:ext cx="815525" cy="570875"/>
            </a:xfrm>
            <a:custGeom>
              <a:avLst/>
              <a:gdLst/>
              <a:ahLst/>
              <a:cxnLst/>
              <a:rect l="l" t="t" r="r" b="b"/>
              <a:pathLst>
                <a:path w="32621" h="22835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37186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96330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2079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8"/>
          <p:cNvSpPr txBox="1">
            <a:spLocks noGrp="1"/>
          </p:cNvSpPr>
          <p:nvPr>
            <p:ph type="subTitle" idx="1"/>
          </p:nvPr>
        </p:nvSpPr>
        <p:spPr>
          <a:xfrm>
            <a:off x="760663" y="2712026"/>
            <a:ext cx="2317200" cy="5202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Install the flutter in Windows</a:t>
            </a:r>
            <a:endParaRPr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95" name="Google Shape;895;p38"/>
          <p:cNvSpPr txBox="1">
            <a:spLocks noGrp="1"/>
          </p:cNvSpPr>
          <p:nvPr>
            <p:ph type="subTitle" idx="3"/>
          </p:nvPr>
        </p:nvSpPr>
        <p:spPr>
          <a:xfrm>
            <a:off x="3311356" y="2709594"/>
            <a:ext cx="2732508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Run &amp; Create an application</a:t>
            </a:r>
            <a:endParaRPr lang="fa-IR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97" name="Google Shape;897;p38"/>
          <p:cNvSpPr txBox="1">
            <a:spLocks noGrp="1"/>
          </p:cNvSpPr>
          <p:nvPr>
            <p:ph type="subTitle" idx="5"/>
          </p:nvPr>
        </p:nvSpPr>
        <p:spPr>
          <a:xfrm>
            <a:off x="6199224" y="2712026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Widget</a:t>
            </a: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99" name="Google Shape;899;p38"/>
          <p:cNvGrpSpPr/>
          <p:nvPr/>
        </p:nvGrpSpPr>
        <p:grpSpPr>
          <a:xfrm>
            <a:off x="1645117" y="1866256"/>
            <a:ext cx="466361" cy="466336"/>
            <a:chOff x="1487200" y="2021475"/>
            <a:chExt cx="483125" cy="48315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00" name="Google Shape;900;p38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2" name="Google Shape;11871;p81">
            <a:extLst>
              <a:ext uri="{FF2B5EF4-FFF2-40B4-BE49-F238E27FC236}">
                <a16:creationId xmlns:a16="http://schemas.microsoft.com/office/drawing/2014/main" id="{190EBF97-E2D4-4423-8EF2-74515DA3491E}"/>
              </a:ext>
            </a:extLst>
          </p:cNvPr>
          <p:cNvSpPr/>
          <p:nvPr/>
        </p:nvSpPr>
        <p:spPr>
          <a:xfrm>
            <a:off x="4417961" y="1842623"/>
            <a:ext cx="519298" cy="517877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3" name="Google Shape;1748;p69">
            <a:extLst>
              <a:ext uri="{FF2B5EF4-FFF2-40B4-BE49-F238E27FC236}">
                <a16:creationId xmlns:a16="http://schemas.microsoft.com/office/drawing/2014/main" id="{D34CFE2B-840F-43FD-B7D2-3E69870994B6}"/>
              </a:ext>
            </a:extLst>
          </p:cNvPr>
          <p:cNvGrpSpPr/>
          <p:nvPr/>
        </p:nvGrpSpPr>
        <p:grpSpPr>
          <a:xfrm>
            <a:off x="7053842" y="1828586"/>
            <a:ext cx="505650" cy="504006"/>
            <a:chOff x="6039282" y="1042577"/>
            <a:chExt cx="734315" cy="73192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4" name="Google Shape;1749;p69">
              <a:extLst>
                <a:ext uri="{FF2B5EF4-FFF2-40B4-BE49-F238E27FC236}">
                  <a16:creationId xmlns:a16="http://schemas.microsoft.com/office/drawing/2014/main" id="{1FC8C4AE-EC59-4447-984F-F45169B72D67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50;p69">
              <a:extLst>
                <a:ext uri="{FF2B5EF4-FFF2-40B4-BE49-F238E27FC236}">
                  <a16:creationId xmlns:a16="http://schemas.microsoft.com/office/drawing/2014/main" id="{18DB1F2B-811E-4407-9CED-992FB7389B59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51;p69">
              <a:extLst>
                <a:ext uri="{FF2B5EF4-FFF2-40B4-BE49-F238E27FC236}">
                  <a16:creationId xmlns:a16="http://schemas.microsoft.com/office/drawing/2014/main" id="{C57BD5ED-CDBC-408E-849A-62692FB64C34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52;p69">
              <a:extLst>
                <a:ext uri="{FF2B5EF4-FFF2-40B4-BE49-F238E27FC236}">
                  <a16:creationId xmlns:a16="http://schemas.microsoft.com/office/drawing/2014/main" id="{B9885268-122A-4279-9E3F-C9BF7E5F8402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53;p69">
              <a:extLst>
                <a:ext uri="{FF2B5EF4-FFF2-40B4-BE49-F238E27FC236}">
                  <a16:creationId xmlns:a16="http://schemas.microsoft.com/office/drawing/2014/main" id="{B016CCE4-AE28-431A-807A-ACA2C912EE5E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54;p69">
              <a:extLst>
                <a:ext uri="{FF2B5EF4-FFF2-40B4-BE49-F238E27FC236}">
                  <a16:creationId xmlns:a16="http://schemas.microsoft.com/office/drawing/2014/main" id="{B36A0D1B-8AF7-415E-A8C8-D184434D0E71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55;p69">
              <a:extLst>
                <a:ext uri="{FF2B5EF4-FFF2-40B4-BE49-F238E27FC236}">
                  <a16:creationId xmlns:a16="http://schemas.microsoft.com/office/drawing/2014/main" id="{8F77A3D0-A160-4B66-A590-D67B498C8AC1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6;p69">
              <a:extLst>
                <a:ext uri="{FF2B5EF4-FFF2-40B4-BE49-F238E27FC236}">
                  <a16:creationId xmlns:a16="http://schemas.microsoft.com/office/drawing/2014/main" id="{4F37A3AF-2A85-4995-9EE0-1353A1ED7098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57;p69">
              <a:extLst>
                <a:ext uri="{FF2B5EF4-FFF2-40B4-BE49-F238E27FC236}">
                  <a16:creationId xmlns:a16="http://schemas.microsoft.com/office/drawing/2014/main" id="{D8756B4C-1DBA-4557-AC96-022066001944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58;p69">
              <a:extLst>
                <a:ext uri="{FF2B5EF4-FFF2-40B4-BE49-F238E27FC236}">
                  <a16:creationId xmlns:a16="http://schemas.microsoft.com/office/drawing/2014/main" id="{017799B2-1717-43DC-8F0C-7E514B38F465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59;p69">
              <a:extLst>
                <a:ext uri="{FF2B5EF4-FFF2-40B4-BE49-F238E27FC236}">
                  <a16:creationId xmlns:a16="http://schemas.microsoft.com/office/drawing/2014/main" id="{273FF999-0499-41AF-B26B-16776B97F036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60;p69">
              <a:extLst>
                <a:ext uri="{FF2B5EF4-FFF2-40B4-BE49-F238E27FC236}">
                  <a16:creationId xmlns:a16="http://schemas.microsoft.com/office/drawing/2014/main" id="{A19232EE-CB67-407B-98F0-EB2CEFC52E1A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61;p69">
              <a:extLst>
                <a:ext uri="{FF2B5EF4-FFF2-40B4-BE49-F238E27FC236}">
                  <a16:creationId xmlns:a16="http://schemas.microsoft.com/office/drawing/2014/main" id="{09F0CC71-668B-45DE-9BFA-F7D9BCB6EB7C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62;p69">
              <a:extLst>
                <a:ext uri="{FF2B5EF4-FFF2-40B4-BE49-F238E27FC236}">
                  <a16:creationId xmlns:a16="http://schemas.microsoft.com/office/drawing/2014/main" id="{745FF03F-6B4B-41B9-A37D-E66555AFD870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63;p69">
              <a:extLst>
                <a:ext uri="{FF2B5EF4-FFF2-40B4-BE49-F238E27FC236}">
                  <a16:creationId xmlns:a16="http://schemas.microsoft.com/office/drawing/2014/main" id="{3AA85232-EBD9-4FB3-962E-731D10F7B6F9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64;p69">
              <a:extLst>
                <a:ext uri="{FF2B5EF4-FFF2-40B4-BE49-F238E27FC236}">
                  <a16:creationId xmlns:a16="http://schemas.microsoft.com/office/drawing/2014/main" id="{2562C431-DCC8-40CD-A330-5413E8B32CDA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65;p69">
              <a:extLst>
                <a:ext uri="{FF2B5EF4-FFF2-40B4-BE49-F238E27FC236}">
                  <a16:creationId xmlns:a16="http://schemas.microsoft.com/office/drawing/2014/main" id="{2F328D29-3963-4938-9EDF-830DD686C69E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66;p69">
              <a:extLst>
                <a:ext uri="{FF2B5EF4-FFF2-40B4-BE49-F238E27FC236}">
                  <a16:creationId xmlns:a16="http://schemas.microsoft.com/office/drawing/2014/main" id="{04D55A97-E537-4B1D-B48F-097A1ACF2583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67;p69">
              <a:extLst>
                <a:ext uri="{FF2B5EF4-FFF2-40B4-BE49-F238E27FC236}">
                  <a16:creationId xmlns:a16="http://schemas.microsoft.com/office/drawing/2014/main" id="{86F04BB9-84D3-4F92-B6CA-4F23A7345F14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68;p69">
              <a:extLst>
                <a:ext uri="{FF2B5EF4-FFF2-40B4-BE49-F238E27FC236}">
                  <a16:creationId xmlns:a16="http://schemas.microsoft.com/office/drawing/2014/main" id="{2537026E-0FD5-48E2-8BA5-128DCD3F5B61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69;p69">
              <a:extLst>
                <a:ext uri="{FF2B5EF4-FFF2-40B4-BE49-F238E27FC236}">
                  <a16:creationId xmlns:a16="http://schemas.microsoft.com/office/drawing/2014/main" id="{EAC42885-612C-47C5-9F66-A69E675BC4D7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0" build="p"/>
      <p:bldP spid="895" grpId="0" build="p"/>
      <p:bldP spid="897" grpId="0" build="p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"/>
          <p:cNvSpPr txBox="1">
            <a:spLocks noGrp="1"/>
          </p:cNvSpPr>
          <p:nvPr>
            <p:ph type="title"/>
          </p:nvPr>
        </p:nvSpPr>
        <p:spPr>
          <a:xfrm>
            <a:off x="486084" y="2491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09" name="Google Shape;709;p29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0" name="Google Shape;710;p29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2" name="Google Shape;712;p29"/>
          <p:cNvSpPr txBox="1">
            <a:spLocks noGrp="1"/>
          </p:cNvSpPr>
          <p:nvPr>
            <p:ph type="subTitle" idx="4"/>
          </p:nvPr>
        </p:nvSpPr>
        <p:spPr>
          <a:xfrm>
            <a:off x="6284290" y="176204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Dart Language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3" name="Google Shape;713;p29"/>
          <p:cNvSpPr txBox="1">
            <a:spLocks noGrp="1"/>
          </p:cNvSpPr>
          <p:nvPr>
            <p:ph type="title" idx="5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5" name="Google Shape;715;p29"/>
          <p:cNvSpPr txBox="1">
            <a:spLocks noGrp="1"/>
          </p:cNvSpPr>
          <p:nvPr>
            <p:ph type="subTitle" idx="7"/>
          </p:nvPr>
        </p:nvSpPr>
        <p:spPr>
          <a:xfrm>
            <a:off x="3142070" y="1770625"/>
            <a:ext cx="303695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Flutter Vs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ReactNative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6" name="Google Shape;716;p29"/>
          <p:cNvSpPr txBox="1">
            <a:spLocks noGrp="1"/>
          </p:cNvSpPr>
          <p:nvPr>
            <p:ph type="title" idx="8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8" name="Google Shape;718;p29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Start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9" name="Google Shape;719;p29"/>
          <p:cNvSpPr txBox="1">
            <a:spLocks noGrp="1"/>
          </p:cNvSpPr>
          <p:nvPr>
            <p:ph type="title" idx="14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" grpId="0" build="p"/>
      <p:bldP spid="710" grpId="0"/>
      <p:bldP spid="712" grpId="0" build="p"/>
      <p:bldP spid="713" grpId="0"/>
      <p:bldP spid="715" grpId="0" build="p"/>
      <p:bldP spid="716" grpId="0"/>
      <p:bldP spid="718" grpId="0" build="p"/>
      <p:bldP spid="7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9"/>
          <p:cNvSpPr txBox="1">
            <a:spLocks noGrp="1"/>
          </p:cNvSpPr>
          <p:nvPr>
            <p:ph type="subTitle" idx="1"/>
          </p:nvPr>
        </p:nvSpPr>
        <p:spPr>
          <a:xfrm>
            <a:off x="1088728" y="1814093"/>
            <a:ext cx="2963666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1.System requirements</a:t>
            </a:r>
          </a:p>
        </p:txBody>
      </p:sp>
      <p:sp>
        <p:nvSpPr>
          <p:cNvPr id="1222" name="Google Shape;1222;p49"/>
          <p:cNvSpPr txBox="1">
            <a:spLocks noGrp="1"/>
          </p:cNvSpPr>
          <p:nvPr>
            <p:ph type="subTitle" idx="7"/>
          </p:nvPr>
        </p:nvSpPr>
        <p:spPr>
          <a:xfrm>
            <a:off x="5540984" y="1830433"/>
            <a:ext cx="2805043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2.Get the Flutter SDK</a:t>
            </a:r>
          </a:p>
        </p:txBody>
      </p:sp>
      <p:sp>
        <p:nvSpPr>
          <p:cNvPr id="1224" name="Google Shape;1224;p49"/>
          <p:cNvSpPr txBox="1">
            <a:spLocks noGrp="1"/>
          </p:cNvSpPr>
          <p:nvPr>
            <p:ph type="subTitle" idx="3"/>
          </p:nvPr>
        </p:nvSpPr>
        <p:spPr>
          <a:xfrm>
            <a:off x="548867" y="3047475"/>
            <a:ext cx="3055471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3.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Update your path</a:t>
            </a:r>
          </a:p>
        </p:txBody>
      </p:sp>
      <p:sp>
        <p:nvSpPr>
          <p:cNvPr id="1226" name="Google Shape;1226;p49"/>
          <p:cNvSpPr txBox="1">
            <a:spLocks noGrp="1"/>
          </p:cNvSpPr>
          <p:nvPr>
            <p:ph type="subTitle" idx="5"/>
          </p:nvPr>
        </p:nvSpPr>
        <p:spPr>
          <a:xfrm>
            <a:off x="5733854" y="3050434"/>
            <a:ext cx="2419301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4.Run Flutter doctor</a:t>
            </a:r>
            <a:endParaRPr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29" name="Google Shape;1229;p49"/>
          <p:cNvSpPr txBox="1">
            <a:spLocks noGrp="1"/>
          </p:cNvSpPr>
          <p:nvPr>
            <p:ph type="title"/>
          </p:nvPr>
        </p:nvSpPr>
        <p:spPr>
          <a:xfrm>
            <a:off x="1088728" y="3344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 Flutter</a:t>
            </a:r>
            <a:endParaRPr dirty="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" grpId="0" build="p"/>
      <p:bldP spid="1222" grpId="0" build="p"/>
      <p:bldP spid="1224" grpId="0" build="p"/>
      <p:bldP spid="122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44C88-5CF4-4ADF-BE1B-6C542184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585" y="742063"/>
            <a:ext cx="7534940" cy="4238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ADB06F-8BE7-4844-A924-A333C2BC2600}"/>
              </a:ext>
            </a:extLst>
          </p:cNvPr>
          <p:cNvSpPr txBox="1"/>
          <p:nvPr/>
        </p:nvSpPr>
        <p:spPr>
          <a:xfrm>
            <a:off x="255181" y="92149"/>
            <a:ext cx="295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Flutter doctor</a:t>
            </a:r>
            <a:endParaRPr lang="en-US" sz="2400" dirty="0">
              <a:solidFill>
                <a:schemeClr val="accent5">
                  <a:lumMod val="20000"/>
                  <a:lumOff val="80000"/>
                </a:schemeClr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02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0"/>
          <p:cNvSpPr txBox="1">
            <a:spLocks noGrp="1"/>
          </p:cNvSpPr>
          <p:nvPr>
            <p:ph type="title"/>
          </p:nvPr>
        </p:nvSpPr>
        <p:spPr>
          <a:xfrm>
            <a:off x="600900" y="3202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Create an application</a:t>
            </a:r>
            <a:endParaRPr lang="fa-IR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245" name="Google Shape;1245;p50"/>
          <p:cNvCxnSpPr/>
          <p:nvPr/>
        </p:nvCxnSpPr>
        <p:spPr>
          <a:xfrm rot="10800000">
            <a:off x="771450" y="2796675"/>
            <a:ext cx="760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6" name="Google Shape;1246;p50"/>
          <p:cNvSpPr txBox="1"/>
          <p:nvPr/>
        </p:nvSpPr>
        <p:spPr>
          <a:xfrm>
            <a:off x="480918" y="2980842"/>
            <a:ext cx="2240515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 a new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Flutter project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8" name="Google Shape;1248;p50"/>
          <p:cNvSpPr txBox="1"/>
          <p:nvPr/>
        </p:nvSpPr>
        <p:spPr>
          <a:xfrm>
            <a:off x="2413875" y="29585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Flutter Application</a:t>
            </a:r>
            <a:endParaRPr sz="1600" dirty="0">
              <a:solidFill>
                <a:schemeClr val="accent5">
                  <a:lumMod val="20000"/>
                  <a:lumOff val="8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0" name="Google Shape;1250;p50"/>
          <p:cNvSpPr txBox="1"/>
          <p:nvPr/>
        </p:nvSpPr>
        <p:spPr>
          <a:xfrm>
            <a:off x="3523500" y="2096325"/>
            <a:ext cx="2097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Install SDK…</a:t>
            </a:r>
            <a:endParaRPr sz="1600" dirty="0">
              <a:solidFill>
                <a:schemeClr val="accent5">
                  <a:lumMod val="20000"/>
                  <a:lumOff val="8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2" name="Google Shape;1252;p50"/>
          <p:cNvSpPr txBox="1"/>
          <p:nvPr/>
        </p:nvSpPr>
        <p:spPr>
          <a:xfrm>
            <a:off x="5407125" y="29585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ctr"/>
            <a:r>
              <a:rPr lang="en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Choose Project Name</a:t>
            </a:r>
            <a:endParaRPr sz="1800" dirty="0">
              <a:solidFill>
                <a:schemeClr val="accent5">
                  <a:lumMod val="20000"/>
                  <a:lumOff val="8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4" name="Google Shape;1254;p50"/>
          <p:cNvSpPr txBox="1"/>
          <p:nvPr/>
        </p:nvSpPr>
        <p:spPr>
          <a:xfrm>
            <a:off x="6903750" y="20963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Demo App</a:t>
            </a:r>
            <a:endParaRPr sz="1800" dirty="0">
              <a:solidFill>
                <a:schemeClr val="accent5">
                  <a:lumMod val="20000"/>
                  <a:lumOff val="8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6" name="Google Shape;1256;p50"/>
          <p:cNvSpPr/>
          <p:nvPr/>
        </p:nvSpPr>
        <p:spPr>
          <a:xfrm>
            <a:off x="1459650" y="2677575"/>
            <a:ext cx="238200" cy="23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50"/>
          <p:cNvSpPr/>
          <p:nvPr/>
        </p:nvSpPr>
        <p:spPr>
          <a:xfrm>
            <a:off x="2956275" y="2677575"/>
            <a:ext cx="238200" cy="23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50"/>
          <p:cNvSpPr/>
          <p:nvPr/>
        </p:nvSpPr>
        <p:spPr>
          <a:xfrm>
            <a:off x="4452900" y="2677575"/>
            <a:ext cx="238200" cy="23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50"/>
          <p:cNvSpPr/>
          <p:nvPr/>
        </p:nvSpPr>
        <p:spPr>
          <a:xfrm>
            <a:off x="5949525" y="2677575"/>
            <a:ext cx="238200" cy="238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50"/>
          <p:cNvSpPr/>
          <p:nvPr/>
        </p:nvSpPr>
        <p:spPr>
          <a:xfrm>
            <a:off x="7446150" y="2677575"/>
            <a:ext cx="238200" cy="2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2"/>
          <p:cNvSpPr txBox="1">
            <a:spLocks noGrp="1"/>
          </p:cNvSpPr>
          <p:nvPr>
            <p:ph type="title"/>
          </p:nvPr>
        </p:nvSpPr>
        <p:spPr>
          <a:xfrm>
            <a:off x="581247" y="222156"/>
            <a:ext cx="3515832" cy="51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&amp; Run Application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AC3327-797A-4B58-AF06-F69203E95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497" y="859707"/>
            <a:ext cx="5057912" cy="39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6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2"/>
          <p:cNvSpPr txBox="1">
            <a:spLocks noGrp="1"/>
          </p:cNvSpPr>
          <p:nvPr>
            <p:ph type="title"/>
          </p:nvPr>
        </p:nvSpPr>
        <p:spPr>
          <a:xfrm>
            <a:off x="425302" y="101654"/>
            <a:ext cx="3622157" cy="51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&amp; Run Application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8502FA-7D1E-4F20-8E9C-2E13FD6E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05" y="1686920"/>
            <a:ext cx="3819808" cy="2885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5540F-10A3-4F2E-A02F-B9825A724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01" y="758344"/>
            <a:ext cx="5145251" cy="7869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587F7B-EF6F-45D8-8AD7-28FDE2A8D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931" y="1686919"/>
            <a:ext cx="3595115" cy="28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57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2"/>
          <p:cNvSpPr txBox="1">
            <a:spLocks noGrp="1"/>
          </p:cNvSpPr>
          <p:nvPr>
            <p:ph type="title"/>
          </p:nvPr>
        </p:nvSpPr>
        <p:spPr>
          <a:xfrm>
            <a:off x="124223" y="151273"/>
            <a:ext cx="2617200" cy="51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Application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DE895-DBD5-4909-8B12-C6E52946B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79" y="988581"/>
            <a:ext cx="4689113" cy="10316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BCAA7-6385-4088-A659-292DC96A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578" y="529947"/>
            <a:ext cx="2434087" cy="4332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2380E6-B1E4-4D40-9E6D-87780D3E4762}"/>
              </a:ext>
            </a:extLst>
          </p:cNvPr>
          <p:cNvSpPr txBox="1"/>
          <p:nvPr/>
        </p:nvSpPr>
        <p:spPr>
          <a:xfrm>
            <a:off x="972079" y="252542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Oswald" panose="020B0604020202020204" charset="0"/>
              </a:rPr>
              <a:t>Stateful Hot Reload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6DD68-E724-4CAC-B99D-0B8A4FE251D9}"/>
              </a:ext>
            </a:extLst>
          </p:cNvPr>
          <p:cNvSpPr txBox="1"/>
          <p:nvPr/>
        </p:nvSpPr>
        <p:spPr>
          <a:xfrm>
            <a:off x="972079" y="3005470"/>
            <a:ext cx="4323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This feature allows you to reload the code of a running application, without the need to restart or lose the status of the application.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56"/>
          <p:cNvSpPr txBox="1">
            <a:spLocks noGrp="1"/>
          </p:cNvSpPr>
          <p:nvPr>
            <p:ph type="title"/>
          </p:nvPr>
        </p:nvSpPr>
        <p:spPr>
          <a:xfrm>
            <a:off x="946828" y="2092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Widget</a:t>
            </a:r>
            <a:endParaRPr dirty="0"/>
          </a:p>
        </p:txBody>
      </p:sp>
      <p:sp>
        <p:nvSpPr>
          <p:cNvPr id="1394" name="Google Shape;1394;p56"/>
          <p:cNvSpPr txBox="1">
            <a:spLocks noGrp="1"/>
          </p:cNvSpPr>
          <p:nvPr>
            <p:ph type="subTitle" idx="4294967295"/>
          </p:nvPr>
        </p:nvSpPr>
        <p:spPr>
          <a:xfrm>
            <a:off x="3723562" y="1767452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Featuers</a:t>
            </a: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5" name="Google Shape;1395;p56"/>
          <p:cNvSpPr txBox="1">
            <a:spLocks noGrp="1"/>
          </p:cNvSpPr>
          <p:nvPr>
            <p:ph type="subTitle" idx="4294967295"/>
          </p:nvPr>
        </p:nvSpPr>
        <p:spPr>
          <a:xfrm>
            <a:off x="696875" y="3099169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Platform specific</a:t>
            </a:r>
            <a:endParaRPr sz="1800" dirty="0">
              <a:solidFill>
                <a:schemeClr val="accent5">
                  <a:lumMod val="20000"/>
                  <a:lumOff val="80000"/>
                </a:schemeClr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sp>
        <p:nvSpPr>
          <p:cNvPr id="1396" name="Google Shape;1396;p56"/>
          <p:cNvSpPr txBox="1">
            <a:spLocks noGrp="1"/>
          </p:cNvSpPr>
          <p:nvPr>
            <p:ph type="subTitle" idx="4294967295"/>
          </p:nvPr>
        </p:nvSpPr>
        <p:spPr>
          <a:xfrm>
            <a:off x="3730650" y="3277948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Layout widgets</a:t>
            </a:r>
            <a:endParaRPr sz="1600" dirty="0">
              <a:solidFill>
                <a:schemeClr val="accent5">
                  <a:lumMod val="20000"/>
                  <a:lumOff val="8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7" name="Google Shape;1397;p56"/>
          <p:cNvSpPr txBox="1">
            <a:spLocks noGrp="1"/>
          </p:cNvSpPr>
          <p:nvPr>
            <p:ph type="subTitle" idx="4294967295"/>
          </p:nvPr>
        </p:nvSpPr>
        <p:spPr>
          <a:xfrm>
            <a:off x="6764424" y="3099157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State maintenance</a:t>
            </a:r>
            <a:endParaRPr sz="1600" dirty="0">
              <a:solidFill>
                <a:schemeClr val="accent5">
                  <a:lumMod val="20000"/>
                  <a:lumOff val="80000"/>
                </a:schemeClr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sp>
        <p:nvSpPr>
          <p:cNvPr id="1398" name="Google Shape;1398;p56"/>
          <p:cNvSpPr/>
          <p:nvPr/>
        </p:nvSpPr>
        <p:spPr>
          <a:xfrm>
            <a:off x="4244550" y="2203332"/>
            <a:ext cx="654900" cy="65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99" name="Google Shape;1399;p56"/>
          <p:cNvCxnSpPr>
            <a:cxnSpLocks/>
            <a:stCxn id="1398" idx="2"/>
            <a:endCxn id="1395" idx="0"/>
          </p:cNvCxnSpPr>
          <p:nvPr/>
        </p:nvCxnSpPr>
        <p:spPr>
          <a:xfrm rot="10800000" flipV="1">
            <a:off x="1538226" y="2530781"/>
            <a:ext cx="2706325" cy="568387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00" name="Google Shape;1400;p56"/>
          <p:cNvCxnSpPr>
            <a:cxnSpLocks/>
            <a:stCxn id="1398" idx="6"/>
          </p:cNvCxnSpPr>
          <p:nvPr/>
        </p:nvCxnSpPr>
        <p:spPr>
          <a:xfrm>
            <a:off x="4899450" y="2530782"/>
            <a:ext cx="2683200" cy="5685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01" name="Google Shape;1401;p56"/>
          <p:cNvCxnSpPr>
            <a:cxnSpLocks/>
            <a:stCxn id="1398" idx="4"/>
            <a:endCxn id="1396" idx="0"/>
          </p:cNvCxnSpPr>
          <p:nvPr/>
        </p:nvCxnSpPr>
        <p:spPr>
          <a:xfrm>
            <a:off x="4572000" y="2858232"/>
            <a:ext cx="0" cy="41971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CB1C21-506D-4C51-97E8-9A79433A1CF2}"/>
              </a:ext>
            </a:extLst>
          </p:cNvPr>
          <p:cNvSpPr txBox="1"/>
          <p:nvPr/>
        </p:nvSpPr>
        <p:spPr>
          <a:xfrm>
            <a:off x="1395031" y="982610"/>
            <a:ext cx="467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The core of the flutter is widgets</a:t>
            </a:r>
          </a:p>
          <a:p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8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7"/>
          <p:cNvSpPr txBox="1">
            <a:spLocks noGrp="1"/>
          </p:cNvSpPr>
          <p:nvPr>
            <p:ph type="title"/>
          </p:nvPr>
        </p:nvSpPr>
        <p:spPr>
          <a:xfrm>
            <a:off x="5162060" y="1338967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>
                    <a:lumMod val="90000"/>
                  </a:schemeClr>
                </a:solidFill>
              </a:rPr>
              <a:t>IOS</a:t>
            </a:r>
            <a:endParaRPr sz="2400" dirty="0">
              <a:solidFill>
                <a:schemeClr val="tx1">
                  <a:lumMod val="90000"/>
                </a:schemeClr>
              </a:solidFill>
            </a:endParaRPr>
          </a:p>
        </p:txBody>
      </p:sp>
      <p:sp>
        <p:nvSpPr>
          <p:cNvPr id="878" name="Google Shape;878;p37"/>
          <p:cNvSpPr txBox="1">
            <a:spLocks noGrp="1"/>
          </p:cNvSpPr>
          <p:nvPr>
            <p:ph type="body" idx="1"/>
          </p:nvPr>
        </p:nvSpPr>
        <p:spPr>
          <a:xfrm>
            <a:off x="5162060" y="1911667"/>
            <a:ext cx="2145300" cy="334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/>
              <a:t>Cupertino</a:t>
            </a:r>
            <a:endParaRPr dirty="0"/>
          </a:p>
        </p:txBody>
      </p:sp>
      <p:sp>
        <p:nvSpPr>
          <p:cNvPr id="879" name="Google Shape;879;p37"/>
          <p:cNvSpPr txBox="1">
            <a:spLocks noGrp="1"/>
          </p:cNvSpPr>
          <p:nvPr>
            <p:ph type="body" idx="2"/>
          </p:nvPr>
        </p:nvSpPr>
        <p:spPr>
          <a:xfrm>
            <a:off x="2055628" y="1911667"/>
            <a:ext cx="2237454" cy="338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/>
              <a:t>Material (Material widget</a:t>
            </a:r>
            <a:r>
              <a:rPr lang="en-US" dirty="0"/>
              <a:t> )</a:t>
            </a:r>
            <a:endParaRPr dirty="0"/>
          </a:p>
        </p:txBody>
      </p:sp>
      <p:sp>
        <p:nvSpPr>
          <p:cNvPr id="880" name="Google Shape;880;p37"/>
          <p:cNvSpPr txBox="1">
            <a:spLocks noGrp="1"/>
          </p:cNvSpPr>
          <p:nvPr>
            <p:ph type="title" idx="3"/>
          </p:nvPr>
        </p:nvSpPr>
        <p:spPr>
          <a:xfrm>
            <a:off x="1836640" y="1378048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ANDROID</a:t>
            </a:r>
            <a:endParaRPr sz="2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81" name="Google Shape;881;p37"/>
          <p:cNvSpPr txBox="1">
            <a:spLocks noGrp="1"/>
          </p:cNvSpPr>
          <p:nvPr>
            <p:ph type="title" idx="4"/>
          </p:nvPr>
        </p:nvSpPr>
        <p:spPr>
          <a:xfrm>
            <a:off x="720000" y="2211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Platform Specific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C3AC55-DE3C-4151-8A56-879A3839E239}"/>
              </a:ext>
            </a:extLst>
          </p:cNvPr>
          <p:cNvSpPr txBox="1"/>
          <p:nvPr/>
        </p:nvSpPr>
        <p:spPr>
          <a:xfrm>
            <a:off x="2112335" y="2360728"/>
            <a:ext cx="22374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Scaffold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BottomNavigationBar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PopupMenuButton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&amp; Time Pickers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PopupMenuButton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19427C-9F88-4303-A814-7A4947D0AA34}"/>
              </a:ext>
            </a:extLst>
          </p:cNvPr>
          <p:cNvSpPr txBox="1"/>
          <p:nvPr/>
        </p:nvSpPr>
        <p:spPr>
          <a:xfrm>
            <a:off x="5759301" y="2349204"/>
            <a:ext cx="2548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CupertinoButton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CupertinoDialogAction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CupertinoTimerPicker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CupertinoPageScaffold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CupertinoSlider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2"/>
          <p:cNvSpPr/>
          <p:nvPr/>
        </p:nvSpPr>
        <p:spPr>
          <a:xfrm>
            <a:off x="1731413" y="2269000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52"/>
          <p:cNvSpPr/>
          <p:nvPr/>
        </p:nvSpPr>
        <p:spPr>
          <a:xfrm>
            <a:off x="1731413" y="3714075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52"/>
          <p:cNvSpPr/>
          <p:nvPr/>
        </p:nvSpPr>
        <p:spPr>
          <a:xfrm>
            <a:off x="1731413" y="1546463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52"/>
          <p:cNvSpPr/>
          <p:nvPr/>
        </p:nvSpPr>
        <p:spPr>
          <a:xfrm>
            <a:off x="1731413" y="2991538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Layout widgets</a:t>
            </a:r>
          </a:p>
        </p:txBody>
      </p:sp>
      <p:sp>
        <p:nvSpPr>
          <p:cNvPr id="1289" name="Google Shape;1289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1574125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Oswald" panose="020B0604020202020204" charset="0"/>
              </a:rPr>
              <a:t>Container </a:t>
            </a:r>
            <a:endParaRPr sz="1600" dirty="0">
              <a:solidFill>
                <a:schemeClr val="accent2">
                  <a:lumMod val="50000"/>
                </a:schemeClr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sp>
        <p:nvSpPr>
          <p:cNvPr id="1290" name="Google Shape;1290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2296642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Center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  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1" name="Google Shape;1291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3019158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Row 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2" name="Google Shape;1292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3741675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Stack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  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3" name="Google Shape;1293;p52"/>
          <p:cNvSpPr/>
          <p:nvPr/>
        </p:nvSpPr>
        <p:spPr>
          <a:xfrm>
            <a:off x="4120387" y="1476275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4" name="Google Shape;1294;p52"/>
          <p:cNvSpPr/>
          <p:nvPr/>
        </p:nvSpPr>
        <p:spPr>
          <a:xfrm>
            <a:off x="4120387" y="2921342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object in the Solar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52"/>
          <p:cNvSpPr/>
          <p:nvPr/>
        </p:nvSpPr>
        <p:spPr>
          <a:xfrm>
            <a:off x="4120387" y="2198808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the ringed planet. It is composed of hydrogen and helium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6" name="Google Shape;1296;p52"/>
          <p:cNvSpPr/>
          <p:nvPr/>
        </p:nvSpPr>
        <p:spPr>
          <a:xfrm>
            <a:off x="4120387" y="3643875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very cold place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7" name="Google Shape;1297;p52"/>
          <p:cNvCxnSpPr/>
          <p:nvPr/>
        </p:nvCxnSpPr>
        <p:spPr>
          <a:xfrm>
            <a:off x="3358387" y="1768925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98" name="Google Shape;1298;p52"/>
          <p:cNvCxnSpPr/>
          <p:nvPr/>
        </p:nvCxnSpPr>
        <p:spPr>
          <a:xfrm>
            <a:off x="3282187" y="2491500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99" name="Google Shape;1299;p52"/>
          <p:cNvCxnSpPr/>
          <p:nvPr/>
        </p:nvCxnSpPr>
        <p:spPr>
          <a:xfrm>
            <a:off x="3282187" y="3214025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00" name="Google Shape;1300;p52"/>
          <p:cNvCxnSpPr/>
          <p:nvPr/>
        </p:nvCxnSpPr>
        <p:spPr>
          <a:xfrm>
            <a:off x="3282187" y="3936538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2"/>
          <p:cNvSpPr/>
          <p:nvPr/>
        </p:nvSpPr>
        <p:spPr>
          <a:xfrm>
            <a:off x="1731413" y="2269000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52"/>
          <p:cNvSpPr/>
          <p:nvPr/>
        </p:nvSpPr>
        <p:spPr>
          <a:xfrm>
            <a:off x="1731413" y="1546463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52"/>
          <p:cNvSpPr/>
          <p:nvPr/>
        </p:nvSpPr>
        <p:spPr>
          <a:xfrm>
            <a:off x="1731413" y="2991538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Platform independent / basic</a:t>
            </a:r>
          </a:p>
        </p:txBody>
      </p:sp>
      <p:sp>
        <p:nvSpPr>
          <p:cNvPr id="1289" name="Google Shape;1289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1574125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Oswald" panose="020B0604020202020204" charset="0"/>
              </a:rPr>
              <a:t>Text</a:t>
            </a:r>
            <a:endParaRPr sz="2000" dirty="0">
              <a:solidFill>
                <a:schemeClr val="accent2">
                  <a:lumMod val="50000"/>
                </a:schemeClr>
              </a:solidFill>
              <a:latin typeface="Oswald" panose="020B0604020202020204" charset="0"/>
              <a:ea typeface="Oswald"/>
              <a:cs typeface="Oswald"/>
              <a:sym typeface="Oswald"/>
            </a:endParaRPr>
          </a:p>
        </p:txBody>
      </p:sp>
      <p:sp>
        <p:nvSpPr>
          <p:cNvPr id="1290" name="Google Shape;1290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2296642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Image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1" name="Google Shape;1291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3021538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Icon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3" name="Google Shape;1293;p52"/>
          <p:cNvSpPr/>
          <p:nvPr/>
        </p:nvSpPr>
        <p:spPr>
          <a:xfrm>
            <a:off x="4120387" y="1476275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style property - </a:t>
            </a:r>
            <a:r>
              <a:rPr lang="en-US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TextStyle</a:t>
            </a: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 </a:t>
            </a:r>
            <a:endParaRPr b="1" dirty="0">
              <a:solidFill>
                <a:schemeClr val="accent2">
                  <a:lumMod val="20000"/>
                  <a:lumOff val="80000"/>
                </a:schemeClr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1295" name="Google Shape;1295;p52"/>
          <p:cNvSpPr/>
          <p:nvPr/>
        </p:nvSpPr>
        <p:spPr>
          <a:xfrm>
            <a:off x="4120386" y="2198808"/>
            <a:ext cx="4612487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Image -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Image.asset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 -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Image.file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b="1" dirty="0">
              <a:solidFill>
                <a:schemeClr val="accent4">
                  <a:lumMod val="20000"/>
                  <a:lumOff val="80000"/>
                </a:schemeClr>
              </a:solidFill>
              <a:latin typeface="Roboto" panose="020B0604020202020204" charset="0"/>
              <a:ea typeface="Roboto" panose="020B0604020202020204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Image.memory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 - 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Image.Network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 </a:t>
            </a:r>
            <a:endParaRPr b="1" dirty="0">
              <a:solidFill>
                <a:schemeClr val="accent4">
                  <a:lumMod val="20000"/>
                  <a:lumOff val="80000"/>
                </a:schemeClr>
              </a:solidFill>
              <a:latin typeface="Roboto" panose="020B0604020202020204" charset="0"/>
              <a:ea typeface="Roboto" panose="020B0604020202020204" charset="0"/>
              <a:cs typeface="Times New Roman" panose="02020603050405020304" pitchFamily="18" charset="0"/>
              <a:sym typeface="Roboto"/>
            </a:endParaRPr>
          </a:p>
        </p:txBody>
      </p:sp>
      <p:cxnSp>
        <p:nvCxnSpPr>
          <p:cNvPr id="1297" name="Google Shape;1297;p52"/>
          <p:cNvCxnSpPr/>
          <p:nvPr/>
        </p:nvCxnSpPr>
        <p:spPr>
          <a:xfrm>
            <a:off x="3358387" y="1768925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98" name="Google Shape;1298;p52"/>
          <p:cNvCxnSpPr/>
          <p:nvPr/>
        </p:nvCxnSpPr>
        <p:spPr>
          <a:xfrm>
            <a:off x="3282187" y="2491500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886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931" name="Google Shape;931;p4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305FE9-FD6B-4957-9CDE-E588944F3312}"/>
              </a:ext>
            </a:extLst>
          </p:cNvPr>
          <p:cNvSpPr txBox="1"/>
          <p:nvPr/>
        </p:nvSpPr>
        <p:spPr>
          <a:xfrm>
            <a:off x="141767" y="134679"/>
            <a:ext cx="3870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Oswald" panose="020B0604020202020204" charset="0"/>
              </a:rPr>
              <a:t>How To Use Custom Font In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31880-C30A-4447-9708-0271F5F17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" y="628560"/>
            <a:ext cx="3934047" cy="1605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6B45F-4CCE-48C8-B919-3C5DF9D8C4DB}"/>
              </a:ext>
            </a:extLst>
          </p:cNvPr>
          <p:cNvSpPr txBox="1"/>
          <p:nvPr/>
        </p:nvSpPr>
        <p:spPr>
          <a:xfrm>
            <a:off x="893135" y="2452577"/>
            <a:ext cx="11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Oswald" panose="020B0604020202020204" charset="0"/>
              </a:rPr>
              <a:t>State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CE486-CDF1-4751-B75D-C7AD3478F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129" y="1581608"/>
            <a:ext cx="4153122" cy="2364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BFA6B-EA47-49F7-8B47-E49023A7E2E4}"/>
              </a:ext>
            </a:extLst>
          </p:cNvPr>
          <p:cNvSpPr txBox="1"/>
          <p:nvPr/>
        </p:nvSpPr>
        <p:spPr>
          <a:xfrm>
            <a:off x="5830518" y="4146698"/>
            <a:ext cx="1070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Oswald" panose="020B0604020202020204" charset="0"/>
              </a:rPr>
              <a:t>State 2</a:t>
            </a:r>
          </a:p>
        </p:txBody>
      </p:sp>
    </p:spTree>
    <p:extLst>
      <p:ext uri="{BB962C8B-B14F-4D97-AF65-F5344CB8AC3E}">
        <p14:creationId xmlns:p14="http://schemas.microsoft.com/office/powerpoint/2010/main" val="115790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6B45F-4CCE-48C8-B919-3C5DF9D8C4DB}"/>
              </a:ext>
            </a:extLst>
          </p:cNvPr>
          <p:cNvSpPr txBox="1"/>
          <p:nvPr/>
        </p:nvSpPr>
        <p:spPr>
          <a:xfrm>
            <a:off x="1750828" y="2771554"/>
            <a:ext cx="112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Oswald" panose="020B0604020202020204" charset="0"/>
              </a:rPr>
              <a:t>State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F1F22-6645-4AC6-A9E1-26EB7B99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491" y="2452577"/>
            <a:ext cx="4006768" cy="230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C363C-A1F2-47E2-B9FD-C6B9C8467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5" y="154923"/>
            <a:ext cx="4586177" cy="25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3047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187530-DE61-43FE-899B-B29804F71BC7}"/>
              </a:ext>
            </a:extLst>
          </p:cNvPr>
          <p:cNvSpPr txBox="1"/>
          <p:nvPr/>
        </p:nvSpPr>
        <p:spPr>
          <a:xfrm>
            <a:off x="255181" y="141767"/>
            <a:ext cx="4706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Oswald" panose="020B0604020202020204" charset="0"/>
              </a:rPr>
              <a:t>Some Best </a:t>
            </a: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swald" panose="020B0604020202020204" charset="0"/>
              </a:rPr>
              <a:t>YOUTUBE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Oswald" panose="020B0604020202020204" charset="0"/>
              </a:rPr>
              <a:t> Channel To Learn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5126E-9D73-412F-BEDF-DE80C5F1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1" y="1034901"/>
            <a:ext cx="3019414" cy="1014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1294B-4156-4C0E-9212-CF82EA6E3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795" y="1299811"/>
            <a:ext cx="3465549" cy="105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9202AF-94E9-4EFD-8B8A-63D358463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213" y="2573223"/>
            <a:ext cx="3685289" cy="1041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71E428-D447-4082-BBA8-5C807B874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569" y="3354609"/>
            <a:ext cx="3472638" cy="11019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1446A5-494D-428B-93FA-FFD29242FD0C}"/>
              </a:ext>
            </a:extLst>
          </p:cNvPr>
          <p:cNvSpPr txBox="1"/>
          <p:nvPr/>
        </p:nvSpPr>
        <p:spPr>
          <a:xfrm>
            <a:off x="439479" y="2126512"/>
            <a:ext cx="2523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Official Flutter Channel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02CBA-8162-467D-B053-35C3795AE919}"/>
              </a:ext>
            </a:extLst>
          </p:cNvPr>
          <p:cNvSpPr txBox="1"/>
          <p:nvPr/>
        </p:nvSpPr>
        <p:spPr>
          <a:xfrm>
            <a:off x="7474355" y="1619614"/>
            <a:ext cx="1431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FilledStacks</a:t>
            </a:r>
            <a:endParaRPr lang="en-US" sz="16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7CB2A-4C35-48DB-AFD5-AEF3C77C7EEF}"/>
              </a:ext>
            </a:extLst>
          </p:cNvPr>
          <p:cNvSpPr txBox="1"/>
          <p:nvPr/>
        </p:nvSpPr>
        <p:spPr>
          <a:xfrm>
            <a:off x="2608520" y="3800176"/>
            <a:ext cx="1736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MTECHVIRAL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46ADD-88DC-44E6-9AB7-73A23C599D1D}"/>
              </a:ext>
            </a:extLst>
          </p:cNvPr>
          <p:cNvSpPr txBox="1"/>
          <p:nvPr/>
        </p:nvSpPr>
        <p:spPr>
          <a:xfrm>
            <a:off x="6503248" y="4589641"/>
            <a:ext cx="1431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Times New Roman" panose="02020603050405020304" pitchFamily="18" charset="0"/>
              </a:rPr>
              <a:t>Reso Coder</a:t>
            </a:r>
          </a:p>
        </p:txBody>
      </p:sp>
    </p:spTree>
    <p:extLst>
      <p:ext uri="{BB962C8B-B14F-4D97-AF65-F5344CB8AC3E}">
        <p14:creationId xmlns:p14="http://schemas.microsoft.com/office/powerpoint/2010/main" val="95303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63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</a:t>
            </a:r>
            <a:r>
              <a:rPr lang="en" dirty="0">
                <a:solidFill>
                  <a:schemeClr val="accent2"/>
                </a:solidFill>
              </a:rPr>
              <a:t>H</a:t>
            </a:r>
            <a:r>
              <a:rPr lang="en" dirty="0">
                <a:solidFill>
                  <a:schemeClr val="accent3"/>
                </a:solidFill>
              </a:rPr>
              <a:t>A</a:t>
            </a:r>
            <a:r>
              <a:rPr lang="en" dirty="0">
                <a:solidFill>
                  <a:schemeClr val="accent4"/>
                </a:solidFill>
              </a:rPr>
              <a:t>N</a:t>
            </a:r>
            <a:r>
              <a:rPr lang="en" dirty="0">
                <a:solidFill>
                  <a:schemeClr val="accent5"/>
                </a:solidFill>
              </a:rPr>
              <a:t>K</a:t>
            </a:r>
            <a:r>
              <a:rPr lang="en" dirty="0">
                <a:solidFill>
                  <a:schemeClr val="accent6"/>
                </a:solidFill>
              </a:rPr>
              <a:t>S</a:t>
            </a:r>
            <a:endParaRPr dirty="0"/>
          </a:p>
        </p:txBody>
      </p:sp>
      <p:sp>
        <p:nvSpPr>
          <p:cNvPr id="1579" name="Google Shape;1579;p63"/>
          <p:cNvSpPr/>
          <p:nvPr/>
        </p:nvSpPr>
        <p:spPr>
          <a:xfrm>
            <a:off x="11865675" y="1028350"/>
            <a:ext cx="40050" cy="1252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"/>
          <p:cNvSpPr txBox="1">
            <a:spLocks noGrp="1"/>
          </p:cNvSpPr>
          <p:nvPr>
            <p:ph type="title"/>
          </p:nvPr>
        </p:nvSpPr>
        <p:spPr>
          <a:xfrm>
            <a:off x="4776668" y="956930"/>
            <a:ext cx="3181800" cy="5863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Flutter.dev</a:t>
            </a:r>
            <a:endParaRPr dirty="0"/>
          </a:p>
        </p:txBody>
      </p:sp>
      <p:sp>
        <p:nvSpPr>
          <p:cNvPr id="769" name="Google Shape;769;p32"/>
          <p:cNvSpPr txBox="1">
            <a:spLocks noGrp="1"/>
          </p:cNvSpPr>
          <p:nvPr>
            <p:ph type="body" idx="1"/>
          </p:nvPr>
        </p:nvSpPr>
        <p:spPr>
          <a:xfrm>
            <a:off x="4882992" y="1543244"/>
            <a:ext cx="4261007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/>
              <a:t>Short History</a:t>
            </a:r>
            <a:endParaRPr lang="fa-I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/>
              <a:t>Mobile Ui Framework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SzPts val="1100"/>
              <a:buFont typeface="Wingdings" panose="05000000000000000000" pitchFamily="2" charset="2"/>
              <a:buChar char="ü"/>
            </a:pPr>
            <a:r>
              <a:rPr lang="en-US" dirty="0"/>
              <a:t>Software Development Kit | SDK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OpenSource</a:t>
            </a:r>
            <a:r>
              <a:rPr lang="en-US" dirty="0"/>
              <a:t> (https://github.com/flutter/flutter)</a:t>
            </a:r>
          </a:p>
        </p:txBody>
      </p:sp>
      <p:sp>
        <p:nvSpPr>
          <p:cNvPr id="774" name="Google Shape;774;p32"/>
          <p:cNvSpPr txBox="1"/>
          <p:nvPr/>
        </p:nvSpPr>
        <p:spPr>
          <a:xfrm>
            <a:off x="1487400" y="372882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Flutter Logo</a:t>
            </a:r>
            <a:endParaRPr sz="18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75" name="Google Shape;775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76" name="Google Shape;776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82" name="Google Shape;782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6C0FC2D-6409-4C47-BB63-E0581B4D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670" y="1288261"/>
            <a:ext cx="2134930" cy="21349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4451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" grpId="0"/>
      <p:bldP spid="76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9CBB4B-73F0-42BE-B59E-9ABB1F6A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84" y="1210782"/>
            <a:ext cx="2091512" cy="20915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0487D3-A6F0-4F6E-91D1-57A3B8706055}"/>
              </a:ext>
            </a:extLst>
          </p:cNvPr>
          <p:cNvSpPr txBox="1"/>
          <p:nvPr/>
        </p:nvSpPr>
        <p:spPr>
          <a:xfrm>
            <a:off x="1063256" y="205563"/>
            <a:ext cx="4912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Oswald" panose="020B0604020202020204" charset="0"/>
              </a:rPr>
              <a:t>Construction and Idea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C7453-B7B5-4574-B15C-EA8B8D9959AD}"/>
              </a:ext>
            </a:extLst>
          </p:cNvPr>
          <p:cNvSpPr txBox="1"/>
          <p:nvPr/>
        </p:nvSpPr>
        <p:spPr>
          <a:xfrm>
            <a:off x="2998381" y="1210782"/>
            <a:ext cx="40403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Oswald" panose="020B0604020202020204" charset="0"/>
              </a:rPr>
              <a:t>Eric Seidel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Oswald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Oswald" panose="020B0604020202020204" charset="0"/>
              </a:rPr>
              <a:t>Achieve more speed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Oswald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Oswald" panose="020B0604020202020204" charset="0"/>
              </a:rPr>
              <a:t>Rendering Engine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Oswald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Oswald" panose="020B0604020202020204" charset="0"/>
              </a:rPr>
              <a:t>Startup failed</a:t>
            </a:r>
          </a:p>
        </p:txBody>
      </p:sp>
    </p:spTree>
    <p:extLst>
      <p:ext uri="{BB962C8B-B14F-4D97-AF65-F5344CB8AC3E}">
        <p14:creationId xmlns:p14="http://schemas.microsoft.com/office/powerpoint/2010/main" val="4176267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xfrm>
            <a:off x="4769578" y="672112"/>
            <a:ext cx="3476987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 STATEMENT</a:t>
            </a:r>
            <a:endParaRPr dirty="0"/>
          </a:p>
        </p:txBody>
      </p:sp>
      <p:sp>
        <p:nvSpPr>
          <p:cNvPr id="738" name="Google Shape;738;p31"/>
          <p:cNvSpPr txBox="1">
            <a:spLocks noGrp="1"/>
          </p:cNvSpPr>
          <p:nvPr>
            <p:ph type="body" idx="1"/>
          </p:nvPr>
        </p:nvSpPr>
        <p:spPr>
          <a:xfrm>
            <a:off x="4868815" y="1695421"/>
            <a:ext cx="4211389" cy="271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/>
              <a:t>Fast Development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/>
              <a:t>Expressive and Flexible UI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/>
              <a:t>Native Performance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800" dirty="0"/>
          </a:p>
        </p:txBody>
      </p:sp>
      <p:grpSp>
        <p:nvGrpSpPr>
          <p:cNvPr id="739" name="Google Shape;739;p31"/>
          <p:cNvGrpSpPr/>
          <p:nvPr/>
        </p:nvGrpSpPr>
        <p:grpSpPr>
          <a:xfrm>
            <a:off x="1845914" y="1864668"/>
            <a:ext cx="1600177" cy="1414164"/>
            <a:chOff x="-3137650" y="2787000"/>
            <a:chExt cx="291450" cy="257575"/>
          </a:xfrm>
        </p:grpSpPr>
        <p:sp>
          <p:nvSpPr>
            <p:cNvPr id="740" name="Google Shape;740;p3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49" name="Google Shape;749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55" name="Google Shape;755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FCE7E2-D55A-4D6C-BA2F-E36E10DFF8FB}"/>
              </a:ext>
            </a:extLst>
          </p:cNvPr>
          <p:cNvSpPr txBox="1"/>
          <p:nvPr/>
        </p:nvSpPr>
        <p:spPr>
          <a:xfrm>
            <a:off x="1903228" y="399005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Oswald" panose="020B0604020202020204" charset="0"/>
              </a:rPr>
              <a:t>Flutter Weak Points</a:t>
            </a:r>
            <a:endParaRPr lang="fa-IR" sz="3200" b="1" dirty="0">
              <a:solidFill>
                <a:schemeClr val="accent3">
                  <a:lumMod val="60000"/>
                  <a:lumOff val="4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B772F-0549-49BF-A79F-BA9C1D8D5B53}"/>
              </a:ext>
            </a:extLst>
          </p:cNvPr>
          <p:cNvSpPr txBox="1"/>
          <p:nvPr/>
        </p:nvSpPr>
        <p:spPr>
          <a:xfrm>
            <a:off x="645042" y="1183759"/>
            <a:ext cx="72677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Large application file size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Roboto" panose="020B060402020202020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Lack of libraries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Roboto" panose="020B060402020202020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Some flutter problems with iOS</a:t>
            </a:r>
          </a:p>
          <a:p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Roboto" panose="020B060402020202020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Roboto" panose="020B0604020202020204" charset="0"/>
                <a:cs typeface="Times New Roman" panose="02020603050405020304" pitchFamily="18" charset="0"/>
              </a:rPr>
              <a:t>Dart problems in the flutter</a:t>
            </a:r>
          </a:p>
        </p:txBody>
      </p:sp>
    </p:spTree>
    <p:extLst>
      <p:ext uri="{BB962C8B-B14F-4D97-AF65-F5344CB8AC3E}">
        <p14:creationId xmlns:p14="http://schemas.microsoft.com/office/powerpoint/2010/main" val="4043421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8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02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183" name="Google Shape;1183;p48"/>
          <p:cNvSpPr txBox="1">
            <a:spLocks noGrp="1"/>
          </p:cNvSpPr>
          <p:nvPr>
            <p:ph type="title" idx="2"/>
          </p:nvPr>
        </p:nvSpPr>
        <p:spPr>
          <a:xfrm>
            <a:off x="2890873" y="3003147"/>
            <a:ext cx="2992627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accent3"/>
                </a:solidFill>
              </a:rPr>
              <a:t>Flutter Vs Reactnative</a:t>
            </a:r>
            <a:endParaRPr sz="2400" dirty="0">
              <a:solidFill>
                <a:schemeClr val="accent3"/>
              </a:solidFill>
            </a:endParaRPr>
          </a:p>
        </p:txBody>
      </p:sp>
      <p:grpSp>
        <p:nvGrpSpPr>
          <p:cNvPr id="1184" name="Google Shape;1184;p4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185" name="Google Shape;1185;p48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4"/>
          <p:cNvSpPr txBox="1">
            <a:spLocks noGrp="1"/>
          </p:cNvSpPr>
          <p:nvPr>
            <p:ph type="title"/>
          </p:nvPr>
        </p:nvSpPr>
        <p:spPr>
          <a:xfrm>
            <a:off x="3042992" y="4475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Flutter VS ReactNative</a:t>
            </a:r>
            <a:endParaRPr sz="3600" dirty="0"/>
          </a:p>
        </p:txBody>
      </p:sp>
      <p:sp>
        <p:nvSpPr>
          <p:cNvPr id="810" name="Google Shape;810;p34"/>
          <p:cNvSpPr txBox="1">
            <a:spLocks noGrp="1"/>
          </p:cNvSpPr>
          <p:nvPr>
            <p:ph type="subTitle" idx="2"/>
          </p:nvPr>
        </p:nvSpPr>
        <p:spPr>
          <a:xfrm>
            <a:off x="2867625" y="1352635"/>
            <a:ext cx="1158450" cy="32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</a:t>
            </a:r>
            <a:endParaRPr dirty="0"/>
          </a:p>
        </p:txBody>
      </p:sp>
      <p:sp>
        <p:nvSpPr>
          <p:cNvPr id="811" name="Google Shape;811;p34"/>
          <p:cNvSpPr txBox="1">
            <a:spLocks noGrp="1"/>
          </p:cNvSpPr>
          <p:nvPr>
            <p:ph type="subTitle" idx="3"/>
          </p:nvPr>
        </p:nvSpPr>
        <p:spPr>
          <a:xfrm>
            <a:off x="1709175" y="186386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2017</a:t>
            </a:r>
            <a:endParaRPr sz="20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12" name="Google Shape;812;p34"/>
          <p:cNvSpPr txBox="1">
            <a:spLocks noGrp="1"/>
          </p:cNvSpPr>
          <p:nvPr>
            <p:ph type="subTitle" idx="4"/>
          </p:nvPr>
        </p:nvSpPr>
        <p:spPr>
          <a:xfrm>
            <a:off x="4760460" y="2347732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/>
              <a:t>Javascript</a:t>
            </a:r>
            <a:r>
              <a:rPr lang="en-US" sz="1600" dirty="0"/>
              <a:t> - React</a:t>
            </a:r>
          </a:p>
        </p:txBody>
      </p:sp>
      <p:sp>
        <p:nvSpPr>
          <p:cNvPr id="814" name="Google Shape;814;p34"/>
          <p:cNvSpPr txBox="1">
            <a:spLocks noGrp="1"/>
          </p:cNvSpPr>
          <p:nvPr>
            <p:ph type="subTitle" idx="6"/>
          </p:nvPr>
        </p:nvSpPr>
        <p:spPr>
          <a:xfrm>
            <a:off x="5280957" y="1374522"/>
            <a:ext cx="2316900" cy="366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Facebook</a:t>
            </a:r>
            <a:endParaRPr dirty="0"/>
          </a:p>
        </p:txBody>
      </p:sp>
      <p:sp>
        <p:nvSpPr>
          <p:cNvPr id="815" name="Google Shape;815;p34"/>
          <p:cNvSpPr txBox="1">
            <a:spLocks noGrp="1"/>
          </p:cNvSpPr>
          <p:nvPr>
            <p:ph type="subTitle" idx="7"/>
          </p:nvPr>
        </p:nvSpPr>
        <p:spPr>
          <a:xfrm>
            <a:off x="4577792" y="3562032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Huge</a:t>
            </a:r>
            <a:r>
              <a:rPr lang="en" dirty="0"/>
              <a:t> </a:t>
            </a: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Community</a:t>
            </a:r>
            <a:endParaRPr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16" name="Google Shape;816;p34"/>
          <p:cNvSpPr txBox="1">
            <a:spLocks noGrp="1"/>
          </p:cNvSpPr>
          <p:nvPr>
            <p:ph type="subTitle" idx="8"/>
          </p:nvPr>
        </p:nvSpPr>
        <p:spPr>
          <a:xfrm>
            <a:off x="4605300" y="410687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lvl="0" indent="-89999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Minimal Ui Widgets</a:t>
            </a:r>
            <a:endParaRPr dirty="0"/>
          </a:p>
        </p:txBody>
      </p:sp>
      <p:sp>
        <p:nvSpPr>
          <p:cNvPr id="817" name="Google Shape;817;p34"/>
          <p:cNvSpPr txBox="1">
            <a:spLocks noGrp="1"/>
          </p:cNvSpPr>
          <p:nvPr>
            <p:ph type="subTitle" idx="9"/>
          </p:nvPr>
        </p:nvSpPr>
        <p:spPr>
          <a:xfrm>
            <a:off x="5351841" y="1867766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2015</a:t>
            </a:r>
            <a:endParaRPr dirty="0"/>
          </a:p>
        </p:txBody>
      </p:sp>
      <p:sp>
        <p:nvSpPr>
          <p:cNvPr id="818" name="Google Shape;818;p34"/>
          <p:cNvSpPr txBox="1">
            <a:spLocks noGrp="1"/>
          </p:cNvSpPr>
          <p:nvPr>
            <p:ph type="subTitle" idx="13"/>
          </p:nvPr>
        </p:nvSpPr>
        <p:spPr>
          <a:xfrm>
            <a:off x="3446850" y="2426098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DART</a:t>
            </a:r>
            <a:endParaRPr dirty="0"/>
          </a:p>
        </p:txBody>
      </p:sp>
      <p:sp>
        <p:nvSpPr>
          <p:cNvPr id="819" name="Google Shape;819;p34"/>
          <p:cNvSpPr txBox="1">
            <a:spLocks noGrp="1"/>
          </p:cNvSpPr>
          <p:nvPr>
            <p:ph type="subTitle" idx="14"/>
          </p:nvPr>
        </p:nvSpPr>
        <p:spPr>
          <a:xfrm>
            <a:off x="2704594" y="358103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Growing Community</a:t>
            </a:r>
            <a:endParaRPr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20" name="Google Shape;820;p34"/>
          <p:cNvSpPr txBox="1">
            <a:spLocks noGrp="1"/>
          </p:cNvSpPr>
          <p:nvPr>
            <p:ph type="subTitle" idx="15"/>
          </p:nvPr>
        </p:nvSpPr>
        <p:spPr>
          <a:xfrm>
            <a:off x="2171124" y="4091967"/>
            <a:ext cx="2905736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62101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Comprehensive Ui Widgets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3E99B-952B-4B66-85BB-5EDB17D701B7}"/>
              </a:ext>
            </a:extLst>
          </p:cNvPr>
          <p:cNvSpPr txBox="1"/>
          <p:nvPr/>
        </p:nvSpPr>
        <p:spPr>
          <a:xfrm>
            <a:off x="3212875" y="2957398"/>
            <a:ext cx="1300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OpenSource</a:t>
            </a:r>
            <a:endParaRPr lang="en-US" sz="1800" dirty="0">
              <a:solidFill>
                <a:schemeClr val="accent3">
                  <a:lumMod val="20000"/>
                  <a:lumOff val="80000"/>
                </a:schemeClr>
              </a:solidFill>
              <a:latin typeface="Oswald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3A12FD-2B43-441E-BA8D-FD6E077FDE22}"/>
              </a:ext>
            </a:extLst>
          </p:cNvPr>
          <p:cNvSpPr txBox="1"/>
          <p:nvPr/>
        </p:nvSpPr>
        <p:spPr>
          <a:xfrm>
            <a:off x="5280957" y="2957398"/>
            <a:ext cx="1300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Oswald" panose="020B0604020202020204" charset="0"/>
              </a:rPr>
              <a:t>OpenSource</a:t>
            </a:r>
            <a:endParaRPr lang="en-US" sz="1800" dirty="0">
              <a:solidFill>
                <a:schemeClr val="accent3">
                  <a:lumMod val="20000"/>
                  <a:lumOff val="80000"/>
                </a:schemeClr>
              </a:solidFill>
              <a:latin typeface="Oswa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0" grpId="0" build="p"/>
      <p:bldP spid="811" grpId="0" build="p"/>
      <p:bldP spid="812" grpId="0" build="p"/>
      <p:bldP spid="814" grpId="0" build="p"/>
      <p:bldP spid="815" grpId="0" build="p"/>
      <p:bldP spid="816" grpId="0" build="p"/>
      <p:bldP spid="817" grpId="0" build="p"/>
      <p:bldP spid="818" grpId="0" build="p"/>
      <p:bldP spid="819" grpId="0" build="p"/>
      <p:bldP spid="820" grpId="0" build="p"/>
      <p:bldP spid="16" grpId="0"/>
      <p:bldP spid="18" grpId="0"/>
    </p:bldLst>
  </p:timing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414</Words>
  <Application>Microsoft Office PowerPoint</Application>
  <PresentationFormat>On-screen Show (16:9)</PresentationFormat>
  <Paragraphs>155</Paragraphs>
  <Slides>33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Oswald</vt:lpstr>
      <vt:lpstr>Wingdings</vt:lpstr>
      <vt:lpstr>Arial</vt:lpstr>
      <vt:lpstr>Raleway</vt:lpstr>
      <vt:lpstr>Roboto</vt:lpstr>
      <vt:lpstr>Times New Roman</vt:lpstr>
      <vt:lpstr>Software Development Bussines Plan by Slidesgo</vt:lpstr>
      <vt:lpstr>Flutter</vt:lpstr>
      <vt:lpstr>TABLE OF CONTENTS</vt:lpstr>
      <vt:lpstr>01</vt:lpstr>
      <vt:lpstr>Flutter.dev</vt:lpstr>
      <vt:lpstr>PowerPoint Presentation</vt:lpstr>
      <vt:lpstr>MISSION STATEMENT</vt:lpstr>
      <vt:lpstr>PowerPoint Presentation</vt:lpstr>
      <vt:lpstr>02</vt:lpstr>
      <vt:lpstr>Flutter VS ReactNative</vt:lpstr>
      <vt:lpstr>PowerPoint Presentation</vt:lpstr>
      <vt:lpstr>PowerPoint Presentation</vt:lpstr>
      <vt:lpstr>PowerPoint Presentation</vt:lpstr>
      <vt:lpstr>03</vt:lpstr>
      <vt:lpstr> dart.dev</vt:lpstr>
      <vt:lpstr>PowerPoint Presentation</vt:lpstr>
      <vt:lpstr>PowerPoint Presentation</vt:lpstr>
      <vt:lpstr>“Dart is a client-optimized language for fast apps on any platform “  </vt:lpstr>
      <vt:lpstr>04</vt:lpstr>
      <vt:lpstr>PowerPoint Presentation</vt:lpstr>
      <vt:lpstr>Install Flutter</vt:lpstr>
      <vt:lpstr>PowerPoint Presentation</vt:lpstr>
      <vt:lpstr>Create an application</vt:lpstr>
      <vt:lpstr>Create &amp; Run Application</vt:lpstr>
      <vt:lpstr>Create &amp; Run Application</vt:lpstr>
      <vt:lpstr>Run Application</vt:lpstr>
      <vt:lpstr>Widget</vt:lpstr>
      <vt:lpstr>IOS</vt:lpstr>
      <vt:lpstr>Layout widgets</vt:lpstr>
      <vt:lpstr>Platform independent / basic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</dc:title>
  <dc:creator>Ali .As2000</dc:creator>
  <cp:lastModifiedBy>Ali .As2000</cp:lastModifiedBy>
  <cp:revision>53</cp:revision>
  <dcterms:modified xsi:type="dcterms:W3CDTF">2020-12-28T16:00:07Z</dcterms:modified>
</cp:coreProperties>
</file>